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4" r:id="rId4"/>
    <p:sldId id="265" r:id="rId5"/>
    <p:sldId id="266" r:id="rId6"/>
    <p:sldId id="267" r:id="rId7"/>
    <p:sldId id="269" r:id="rId8"/>
    <p:sldId id="271" r:id="rId9"/>
    <p:sldId id="270" r:id="rId10"/>
    <p:sldId id="272" r:id="rId11"/>
    <p:sldId id="260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iHMp4aVjTx5QvxB9bx+ugPQ3A0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92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5536A9B-542B-482A-89A2-DC0833394E70}">
  <a:tblStyle styleId="{75536A9B-542B-482A-89A2-DC0833394E7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FFE8"/>
          </a:solidFill>
        </a:fill>
      </a:tcStyle>
    </a:wholeTbl>
    <a:band1H>
      <a:tcTxStyle/>
      <a:tcStyle>
        <a:tcBdr/>
        <a:fill>
          <a:solidFill>
            <a:srgbClr val="F8FFC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8FFCD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rgbClr val="EEFF4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FFE8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FCFFE8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1252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325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6603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498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52866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24759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5600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47307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29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9" descr="Un dibujo de un edificio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 t="32508" b="10268"/>
          <a:stretch/>
        </p:blipFill>
        <p:spPr>
          <a:xfrm>
            <a:off x="0" y="1371601"/>
            <a:ext cx="12192000" cy="465172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/>
          <p:nvPr/>
        </p:nvSpPr>
        <p:spPr>
          <a:xfrm>
            <a:off x="0" y="1370222"/>
            <a:ext cx="12192000" cy="4653104"/>
          </a:xfrm>
          <a:prstGeom prst="rect">
            <a:avLst/>
          </a:prstGeom>
          <a:solidFill>
            <a:srgbClr val="F2F2F2">
              <a:alpha val="6705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9" descr="Interfaz de usuario gráfica, Texto, Aplicación, Correo electrónic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r="61658" b="70130"/>
          <a:stretch/>
        </p:blipFill>
        <p:spPr>
          <a:xfrm>
            <a:off x="0" y="76200"/>
            <a:ext cx="2876550" cy="91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9" descr="Interfaz de usuario gráfica, Texto, Aplicación, Correo electrónic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l="60508" b="70130"/>
          <a:stretch/>
        </p:blipFill>
        <p:spPr>
          <a:xfrm>
            <a:off x="9210675" y="71836"/>
            <a:ext cx="2981325" cy="923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9"/>
          <p:cNvPicPr preferRelativeResize="0"/>
          <p:nvPr/>
        </p:nvPicPr>
        <p:blipFill rotWithShape="1">
          <a:blip r:embed="rId4">
            <a:alphaModFix/>
          </a:blip>
          <a:srcRect l="20298" r="54492" b="-2357"/>
          <a:stretch/>
        </p:blipFill>
        <p:spPr>
          <a:xfrm>
            <a:off x="5186370" y="6191401"/>
            <a:ext cx="1819258" cy="413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texto e imagen">
  <p:cSld name="Título texto e image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9788" y="1145784"/>
            <a:ext cx="3932237" cy="9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Calibri"/>
              <a:buNone/>
              <a:defRPr sz="2000" cap="none">
                <a:solidFill>
                  <a:srgbClr val="00B0F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>
            <a:spLocks noGrp="1"/>
          </p:cNvSpPr>
          <p:nvPr>
            <p:ph type="pic" idx="2"/>
          </p:nvPr>
        </p:nvSpPr>
        <p:spPr>
          <a:xfrm>
            <a:off x="5183188" y="1145784"/>
            <a:ext cx="6172200" cy="4715266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" name="Google Shape;18;p9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5FD6EEE1-3B66-9E4F-6A01-3EA45F6DE2F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1076" r="61658" b="73010"/>
          <a:stretch/>
        </p:blipFill>
        <p:spPr>
          <a:xfrm>
            <a:off x="0" y="81477"/>
            <a:ext cx="2876550" cy="488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;p9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7DE1C055-7D74-F3C6-F7B5-6EE5C7CAA4D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60508" t="14055" b="75945"/>
          <a:stretch/>
        </p:blipFill>
        <p:spPr>
          <a:xfrm>
            <a:off x="9210675" y="171360"/>
            <a:ext cx="2981325" cy="309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;p9">
            <a:extLst>
              <a:ext uri="{FF2B5EF4-FFF2-40B4-BE49-F238E27FC236}">
                <a16:creationId xmlns:a16="http://schemas.microsoft.com/office/drawing/2014/main" id="{DE271B76-BDFE-6E8C-63AC-7DB3E9E0C19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20298" r="54492" b="-2357"/>
          <a:stretch/>
        </p:blipFill>
        <p:spPr>
          <a:xfrm>
            <a:off x="5186370" y="6400881"/>
            <a:ext cx="1819258" cy="413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Пользовательский макет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y text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1714500" y="1145784"/>
            <a:ext cx="8890808" cy="91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Calibri"/>
              <a:buNone/>
              <a:defRPr sz="2000" cap="none">
                <a:solidFill>
                  <a:srgbClr val="00B0F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body" idx="1"/>
          </p:nvPr>
        </p:nvSpPr>
        <p:spPr>
          <a:xfrm>
            <a:off x="1714500" y="2057400"/>
            <a:ext cx="889080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31" name="Google Shape;31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87388" y="6259446"/>
            <a:ext cx="7217223" cy="404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6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.typeform.com/to/WzuJCzk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/>
          <p:nvPr/>
        </p:nvSpPr>
        <p:spPr>
          <a:xfrm>
            <a:off x="2329380" y="3595030"/>
            <a:ext cx="7533240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s-E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 tu proyecto / empresa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9664" y="2785029"/>
            <a:ext cx="6552673" cy="508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72390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Explicar cómo convertir el archivo en PDF y cómo adjuntarlo al formulario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0813EE2B-73D3-4447-2560-63898A38162C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¿Cómo convertir el documento en PDF?</a:t>
            </a:r>
          </a:p>
        </p:txBody>
      </p:sp>
      <p:graphicFrame>
        <p:nvGraphicFramePr>
          <p:cNvPr id="3" name="Google Shape;99;p2">
            <a:extLst>
              <a:ext uri="{FF2B5EF4-FFF2-40B4-BE49-F238E27FC236}">
                <a16:creationId xmlns:a16="http://schemas.microsoft.com/office/drawing/2014/main" id="{D1349189-4E3B-AA3B-8220-6500EDAD3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5619123"/>
              </p:ext>
            </p:extLst>
          </p:nvPr>
        </p:nvGraphicFramePr>
        <p:xfrm>
          <a:off x="400050" y="1673225"/>
          <a:ext cx="11344275" cy="2870355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0355">
                <a:tc>
                  <a:txBody>
                    <a:bodyPr/>
                    <a:lstStyle/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AutoNum type="arabicPeriod"/>
                      </a:pPr>
                      <a:r>
                        <a:rPr lang="es-ES" sz="14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Archivo</a:t>
                      </a: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AutoNum type="arabicPeriod"/>
                      </a:pPr>
                      <a:r>
                        <a:rPr lang="es-ES" sz="14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Descargar</a:t>
                      </a: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+mj-lt"/>
                        <a:buAutoNum type="arabicPeriod"/>
                      </a:pPr>
                      <a:r>
                        <a:rPr lang="es-ES" sz="14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Documento PDF (.</a:t>
                      </a:r>
                      <a:r>
                        <a:rPr lang="es-ES" sz="1400" b="0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pdf</a:t>
                      </a:r>
                      <a:r>
                        <a:rPr lang="es-ES" sz="14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cs typeface="Arial"/>
                          <a:sym typeface="Arial"/>
                        </a:rPr>
                        <a:t>)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288DE423-C2B2-61F3-D844-D34609B385E1}"/>
              </a:ext>
            </a:extLst>
          </p:cNvPr>
          <p:cNvSpPr/>
          <p:nvPr/>
        </p:nvSpPr>
        <p:spPr>
          <a:xfrm>
            <a:off x="409574" y="5004487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Enlace al formulario para subir el documento de presentación</a:t>
            </a:r>
          </a:p>
        </p:txBody>
      </p:sp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69FD70B2-2711-A2E0-FD0C-E1204FAAF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3138376"/>
              </p:ext>
            </p:extLst>
          </p:nvPr>
        </p:nvGraphicFramePr>
        <p:xfrm>
          <a:off x="400049" y="5407184"/>
          <a:ext cx="11344275" cy="78708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70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ES" sz="1400" b="1" u="sng" dirty="0">
                          <a:solidFill>
                            <a:schemeClr val="hlink"/>
                          </a:solidFill>
                          <a:hlinkClick r:id="rId3"/>
                        </a:rPr>
                        <a:t>https://form.typeform.com/to/WzuJCzkP</a:t>
                      </a:r>
                      <a:endParaRPr lang="es-ES" sz="1400" b="1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Google Shape;217;p26">
            <a:extLst>
              <a:ext uri="{FF2B5EF4-FFF2-40B4-BE49-F238E27FC236}">
                <a16:creationId xmlns:a16="http://schemas.microsoft.com/office/drawing/2014/main" id="{F3EA1046-A50E-AF11-CD96-7ADCEAFE36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6976" t="8994" r="7837" b="5746"/>
          <a:stretch/>
        </p:blipFill>
        <p:spPr>
          <a:xfrm>
            <a:off x="3581267" y="1687076"/>
            <a:ext cx="5029467" cy="2831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49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 txBox="1">
            <a:spLocks noGrp="1"/>
          </p:cNvSpPr>
          <p:nvPr>
            <p:ph type="title" idx="4294967295"/>
          </p:nvPr>
        </p:nvSpPr>
        <p:spPr>
          <a:xfrm>
            <a:off x="2436320" y="2130554"/>
            <a:ext cx="7319358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¡Muchas gracias!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Datos del proyecto / empresa y ubicación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7B1D199-D820-E2BE-FAE7-ED104206A62A}"/>
              </a:ext>
            </a:extLst>
          </p:cNvPr>
          <p:cNvSpPr/>
          <p:nvPr/>
        </p:nvSpPr>
        <p:spPr>
          <a:xfrm>
            <a:off x="400050" y="1270531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Pueblo desde donde se desarrolla la actividad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E98C8F6-A905-F07C-F7AB-F9361264B2F3}"/>
              </a:ext>
            </a:extLst>
          </p:cNvPr>
          <p:cNvSpPr/>
          <p:nvPr/>
        </p:nvSpPr>
        <p:spPr>
          <a:xfrm>
            <a:off x="400050" y="3313627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Provincia desde donde se ejecuta el proyecto</a:t>
            </a:r>
          </a:p>
        </p:txBody>
      </p:sp>
      <p:graphicFrame>
        <p:nvGraphicFramePr>
          <p:cNvPr id="13" name="Google Shape;99;p2">
            <a:extLst>
              <a:ext uri="{FF2B5EF4-FFF2-40B4-BE49-F238E27FC236}">
                <a16:creationId xmlns:a16="http://schemas.microsoft.com/office/drawing/2014/main" id="{1C76B6CA-5084-B7A5-A429-A2052B1BA5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231359"/>
              </p:ext>
            </p:extLst>
          </p:nvPr>
        </p:nvGraphicFramePr>
        <p:xfrm>
          <a:off x="400050" y="4789193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GDR Sierra de Alcaraz y Campo de Montiel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EABEA1B6-EC1C-A5AF-5C5E-7B6EB0EFB6B7}"/>
              </a:ext>
            </a:extLst>
          </p:cNvPr>
          <p:cNvSpPr/>
          <p:nvPr/>
        </p:nvSpPr>
        <p:spPr>
          <a:xfrm>
            <a:off x="400050" y="4335175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GDR / GAL / GALP al que pertenece el pueblo</a:t>
            </a:r>
          </a:p>
        </p:txBody>
      </p:sp>
      <p:graphicFrame>
        <p:nvGraphicFramePr>
          <p:cNvPr id="15" name="Google Shape;99;p2">
            <a:extLst>
              <a:ext uri="{FF2B5EF4-FFF2-40B4-BE49-F238E27FC236}">
                <a16:creationId xmlns:a16="http://schemas.microsoft.com/office/drawing/2014/main" id="{D472675C-EEA2-D5DF-A3A0-45A3DF67E0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8362773"/>
              </p:ext>
            </p:extLst>
          </p:nvPr>
        </p:nvGraphicFramePr>
        <p:xfrm>
          <a:off x="400050" y="5810745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Aproximadamente 500 habitantes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FA874FDD-8B4F-5D92-B99F-A3C8A37937EB}"/>
              </a:ext>
            </a:extLst>
          </p:cNvPr>
          <p:cNvSpPr/>
          <p:nvPr/>
        </p:nvSpPr>
        <p:spPr>
          <a:xfrm>
            <a:off x="400050" y="535672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Número de habitantes del pueblo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48E846C-D51C-B885-FD2A-A20DCD1A6875}"/>
              </a:ext>
            </a:extLst>
          </p:cNvPr>
          <p:cNvSpPr/>
          <p:nvPr/>
        </p:nvSpPr>
        <p:spPr>
          <a:xfrm>
            <a:off x="6254969" y="127053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Nombre de la persona de contacto del proyecto / empresa</a:t>
            </a:r>
          </a:p>
        </p:txBody>
      </p:sp>
      <p:graphicFrame>
        <p:nvGraphicFramePr>
          <p:cNvPr id="21" name="Google Shape;99;p2">
            <a:extLst>
              <a:ext uri="{FF2B5EF4-FFF2-40B4-BE49-F238E27FC236}">
                <a16:creationId xmlns:a16="http://schemas.microsoft.com/office/drawing/2014/main" id="{17AC0E1C-668D-9E4D-D3A9-9EF0614F5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8730446"/>
              </p:ext>
            </p:extLst>
          </p:nvPr>
        </p:nvGraphicFramePr>
        <p:xfrm>
          <a:off x="400050" y="3767645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Albacete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" name="Google Shape;99;p2">
            <a:extLst>
              <a:ext uri="{FF2B5EF4-FFF2-40B4-BE49-F238E27FC236}">
                <a16:creationId xmlns:a16="http://schemas.microsoft.com/office/drawing/2014/main" id="{51EDA3B4-9933-22CA-3D37-E2568AAD8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8403796"/>
              </p:ext>
            </p:extLst>
          </p:nvPr>
        </p:nvGraphicFramePr>
        <p:xfrm>
          <a:off x="6249386" y="1724807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José Martínez García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Google Shape;99;p2">
            <a:extLst>
              <a:ext uri="{FF2B5EF4-FFF2-40B4-BE49-F238E27FC236}">
                <a16:creationId xmlns:a16="http://schemas.microsoft.com/office/drawing/2014/main" id="{3EF16B84-C496-1DA8-7B41-9056CD1174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061992"/>
              </p:ext>
            </p:extLst>
          </p:nvPr>
        </p:nvGraphicFramePr>
        <p:xfrm>
          <a:off x="400050" y="1724549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Ejemplo: La Villa de Almedina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" name="Rectángulo 25">
            <a:extLst>
              <a:ext uri="{FF2B5EF4-FFF2-40B4-BE49-F238E27FC236}">
                <a16:creationId xmlns:a16="http://schemas.microsoft.com/office/drawing/2014/main" id="{4509766F-9D70-D63B-A2E7-BFCF56E92F49}"/>
              </a:ext>
            </a:extLst>
          </p:cNvPr>
          <p:cNvSpPr/>
          <p:nvPr/>
        </p:nvSpPr>
        <p:spPr>
          <a:xfrm>
            <a:off x="400050" y="2292079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Comarca desde donde se desarrolla la actividad</a:t>
            </a:r>
          </a:p>
        </p:txBody>
      </p:sp>
      <p:graphicFrame>
        <p:nvGraphicFramePr>
          <p:cNvPr id="27" name="Google Shape;99;p2">
            <a:extLst>
              <a:ext uri="{FF2B5EF4-FFF2-40B4-BE49-F238E27FC236}">
                <a16:creationId xmlns:a16="http://schemas.microsoft.com/office/drawing/2014/main" id="{6BCBDED7-34E7-82E7-C5A3-F7CDA16CBA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831466"/>
              </p:ext>
            </p:extLst>
          </p:nvPr>
        </p:nvGraphicFramePr>
        <p:xfrm>
          <a:off x="400050" y="2746097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La Villa de Almedina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Rectángulo 27">
            <a:extLst>
              <a:ext uri="{FF2B5EF4-FFF2-40B4-BE49-F238E27FC236}">
                <a16:creationId xmlns:a16="http://schemas.microsoft.com/office/drawing/2014/main" id="{7C54F2FF-7BB5-E5E1-720E-F8B97DE1CB47}"/>
              </a:ext>
            </a:extLst>
          </p:cNvPr>
          <p:cNvSpPr/>
          <p:nvPr/>
        </p:nvSpPr>
        <p:spPr>
          <a:xfrm>
            <a:off x="6254969" y="229259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Email de la persona de contacto del proyecto / empresa</a:t>
            </a:r>
          </a:p>
        </p:txBody>
      </p:sp>
      <p:graphicFrame>
        <p:nvGraphicFramePr>
          <p:cNvPr id="29" name="Google Shape;99;p2">
            <a:extLst>
              <a:ext uri="{FF2B5EF4-FFF2-40B4-BE49-F238E27FC236}">
                <a16:creationId xmlns:a16="http://schemas.microsoft.com/office/drawing/2014/main" id="{94C97B12-923F-C973-E415-A9B1A08DDC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673345"/>
              </p:ext>
            </p:extLst>
          </p:nvPr>
        </p:nvGraphicFramePr>
        <p:xfrm>
          <a:off x="6249386" y="2746867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josemartinezgarcia@Ejemplo.es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" name="Rectángulo 29">
            <a:extLst>
              <a:ext uri="{FF2B5EF4-FFF2-40B4-BE49-F238E27FC236}">
                <a16:creationId xmlns:a16="http://schemas.microsoft.com/office/drawing/2014/main" id="{2DFF2772-AE36-BF7D-E50F-8A08B746235C}"/>
              </a:ext>
            </a:extLst>
          </p:cNvPr>
          <p:cNvSpPr/>
          <p:nvPr/>
        </p:nvSpPr>
        <p:spPr>
          <a:xfrm>
            <a:off x="6254969" y="331465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Sector de la actividad de la empresa</a:t>
            </a:r>
          </a:p>
        </p:txBody>
      </p:sp>
      <p:graphicFrame>
        <p:nvGraphicFramePr>
          <p:cNvPr id="31" name="Google Shape;99;p2">
            <a:extLst>
              <a:ext uri="{FF2B5EF4-FFF2-40B4-BE49-F238E27FC236}">
                <a16:creationId xmlns:a16="http://schemas.microsoft.com/office/drawing/2014/main" id="{843D8689-1759-B04E-0890-76200548B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4873204"/>
              </p:ext>
            </p:extLst>
          </p:nvPr>
        </p:nvGraphicFramePr>
        <p:xfrm>
          <a:off x="6249386" y="3768927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Agroalimentario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Rectángulo 31">
            <a:extLst>
              <a:ext uri="{FF2B5EF4-FFF2-40B4-BE49-F238E27FC236}">
                <a16:creationId xmlns:a16="http://schemas.microsoft.com/office/drawing/2014/main" id="{748769F2-A3E4-5261-894B-0C0BA38FDD4E}"/>
              </a:ext>
            </a:extLst>
          </p:cNvPr>
          <p:cNvSpPr/>
          <p:nvPr/>
        </p:nvSpPr>
        <p:spPr>
          <a:xfrm>
            <a:off x="6254969" y="433671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Año de fundación de la empresa / proyecto</a:t>
            </a:r>
          </a:p>
        </p:txBody>
      </p:sp>
      <p:graphicFrame>
        <p:nvGraphicFramePr>
          <p:cNvPr id="33" name="Google Shape;99;p2">
            <a:extLst>
              <a:ext uri="{FF2B5EF4-FFF2-40B4-BE49-F238E27FC236}">
                <a16:creationId xmlns:a16="http://schemas.microsoft.com/office/drawing/2014/main" id="{69F47373-AF4A-2B24-DE51-A20F41A6F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118004"/>
              </p:ext>
            </p:extLst>
          </p:nvPr>
        </p:nvGraphicFramePr>
        <p:xfrm>
          <a:off x="6249386" y="4790987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2021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" name="Rectángulo 33">
            <a:extLst>
              <a:ext uri="{FF2B5EF4-FFF2-40B4-BE49-F238E27FC236}">
                <a16:creationId xmlns:a16="http://schemas.microsoft.com/office/drawing/2014/main" id="{89570EF5-305E-1E3C-DCF2-01938C4815F8}"/>
              </a:ext>
            </a:extLst>
          </p:cNvPr>
          <p:cNvSpPr/>
          <p:nvPr/>
        </p:nvSpPr>
        <p:spPr>
          <a:xfrm>
            <a:off x="6254969" y="5358773"/>
            <a:ext cx="516944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Número de personas que constituyen actualmente el equipo</a:t>
            </a:r>
          </a:p>
        </p:txBody>
      </p:sp>
      <p:graphicFrame>
        <p:nvGraphicFramePr>
          <p:cNvPr id="35" name="Google Shape;99;p2">
            <a:extLst>
              <a:ext uri="{FF2B5EF4-FFF2-40B4-BE49-F238E27FC236}">
                <a16:creationId xmlns:a16="http://schemas.microsoft.com/office/drawing/2014/main" id="{D43806E0-C088-97F9-36AD-A500AB3E7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780190"/>
              </p:ext>
            </p:extLst>
          </p:nvPr>
        </p:nvGraphicFramePr>
        <p:xfrm>
          <a:off x="6249386" y="5813045"/>
          <a:ext cx="5180614" cy="361162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18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1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2 personas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47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Información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oogle Shape;99;p2">
            <a:extLst>
              <a:ext uri="{FF2B5EF4-FFF2-40B4-BE49-F238E27FC236}">
                <a16:creationId xmlns:a16="http://schemas.microsoft.com/office/drawing/2014/main" id="{D221D01A-67C4-C159-C1E5-F50D921480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2971110"/>
              </p:ext>
            </p:extLst>
          </p:nvPr>
        </p:nvGraphicFramePr>
        <p:xfrm>
          <a:off x="400050" y="1673227"/>
          <a:ext cx="1134427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Nuestra empresa, "Sabores Almedina", se dedica a la producción y comercialización de productos alimenticios artesanales, centrados en ingredientes locales y recetas tradicionales de la región. 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E7B1D199-D820-E2BE-FAE7-ED104206A62A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Descripción de la actividad de la empresa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AAE419A-1DB5-7CFA-E5F0-031281F2EADC}"/>
              </a:ext>
            </a:extLst>
          </p:cNvPr>
          <p:cNvSpPr/>
          <p:nvPr/>
        </p:nvSpPr>
        <p:spPr>
          <a:xfrm>
            <a:off x="409575" y="3243553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Resumen del modelo de negocio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FCDDBA-D9EB-8CF0-3FD2-4CD4BC0F3E9B}"/>
              </a:ext>
            </a:extLst>
          </p:cNvPr>
          <p:cNvSpPr/>
          <p:nvPr/>
        </p:nvSpPr>
        <p:spPr>
          <a:xfrm>
            <a:off x="409575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Productos o servicios ofrecidos</a:t>
            </a:r>
          </a:p>
        </p:txBody>
      </p:sp>
      <p:graphicFrame>
        <p:nvGraphicFramePr>
          <p:cNvPr id="6" name="Google Shape;99;p2">
            <a:extLst>
              <a:ext uri="{FF2B5EF4-FFF2-40B4-BE49-F238E27FC236}">
                <a16:creationId xmlns:a16="http://schemas.microsoft.com/office/drawing/2014/main" id="{80FDCA89-266D-1766-7E1E-4250D4CA1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4218319"/>
              </p:ext>
            </p:extLst>
          </p:nvPr>
        </p:nvGraphicFramePr>
        <p:xfrm>
          <a:off x="400049" y="3646249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Basamos nuestro modelo de negocio en la promoción de la agricultura local y el empleo de prácticas sostenibles, así como en la elaboración artesanal de nuestros productos para preservar la autenticidad y la calidad.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0802D427-36C8-830C-357E-48DD1496C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8221636"/>
              </p:ext>
            </p:extLst>
          </p:nvPr>
        </p:nvGraphicFramePr>
        <p:xfrm>
          <a:off x="400049" y="5244330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Ofrecemos una variedad de productos alimenticios, como conservas de verduras, mermeladas caseras, aceite de oliva virgen extra y quesos artesanales.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56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Información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oogle Shape;99;p2">
            <a:extLst>
              <a:ext uri="{FF2B5EF4-FFF2-40B4-BE49-F238E27FC236}">
                <a16:creationId xmlns:a16="http://schemas.microsoft.com/office/drawing/2014/main" id="{D221D01A-67C4-C159-C1E5-F50D921480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567926"/>
              </p:ext>
            </p:extLst>
          </p:nvPr>
        </p:nvGraphicFramePr>
        <p:xfrm>
          <a:off x="400050" y="1673227"/>
          <a:ext cx="1134427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El equipo fundador de "Sabores Almedina" está formado por emprendedores locales apasionados por la gastronomía tradicional y comprometidos con el desarrollo sostenible de la región.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La Directora del proyecto es Lucía Sánchez, quien cuenta con experiencia en agricultura ecológica y por eso comenzó el proyecto.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El responsable de operaciones es Germán Sánchez, quien lleva a cabo todas las acciones de logística.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E7B1D199-D820-E2BE-FAE7-ED104206A62A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Descripción del equipo fundador: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AAE419A-1DB5-7CFA-E5F0-031281F2EADC}"/>
              </a:ext>
            </a:extLst>
          </p:cNvPr>
          <p:cNvSpPr/>
          <p:nvPr/>
        </p:nvSpPr>
        <p:spPr>
          <a:xfrm>
            <a:off x="409575" y="3243553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Impacto social del proyecto / empresa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FCDDBA-D9EB-8CF0-3FD2-4CD4BC0F3E9B}"/>
              </a:ext>
            </a:extLst>
          </p:cNvPr>
          <p:cNvSpPr/>
          <p:nvPr/>
        </p:nvSpPr>
        <p:spPr>
          <a:xfrm>
            <a:off x="409575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Problema que resuelve el proyecto / empresa</a:t>
            </a:r>
          </a:p>
        </p:txBody>
      </p:sp>
      <p:graphicFrame>
        <p:nvGraphicFramePr>
          <p:cNvPr id="6" name="Google Shape;99;p2">
            <a:extLst>
              <a:ext uri="{FF2B5EF4-FFF2-40B4-BE49-F238E27FC236}">
                <a16:creationId xmlns:a16="http://schemas.microsoft.com/office/drawing/2014/main" id="{80FDCA89-266D-1766-7E1E-4250D4CA1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584624"/>
              </p:ext>
            </p:extLst>
          </p:nvPr>
        </p:nvGraphicFramePr>
        <p:xfrm>
          <a:off x="400049" y="3646249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Nuestro proyecto contribuye al desarrollo económico local al promover la agricultura y la producción artesanal, generando empleo en la comunidad y apoyando a los agricultores locales.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0802D427-36C8-830C-357E-48DD1496C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599968"/>
              </p:ext>
            </p:extLst>
          </p:nvPr>
        </p:nvGraphicFramePr>
        <p:xfrm>
          <a:off x="400049" y="5244330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Resolvemos la falta de oportunidades económicas en la zona rural al fomentar la producción local y proporcionar un canal de comercialización para los productos agrícolas.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657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Información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oogle Shape;99;p2">
            <a:extLst>
              <a:ext uri="{FF2B5EF4-FFF2-40B4-BE49-F238E27FC236}">
                <a16:creationId xmlns:a16="http://schemas.microsoft.com/office/drawing/2014/main" id="{D221D01A-67C4-C159-C1E5-F50D921480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724984"/>
              </p:ext>
            </p:extLst>
          </p:nvPr>
        </p:nvGraphicFramePr>
        <p:xfrm>
          <a:off x="400050" y="1673227"/>
          <a:ext cx="1134427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Nuestro mercado objetivo incluye a consumidores conscientes de la calidad y origen de los alimentos, así como a turistas interesados en la gastronomía local y la cultura rural.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E7B1D199-D820-E2BE-FAE7-ED104206A62A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Descripción del mercado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AAE419A-1DB5-7CFA-E5F0-031281F2EADC}"/>
              </a:ext>
            </a:extLst>
          </p:cNvPr>
          <p:cNvSpPr/>
          <p:nvPr/>
        </p:nvSpPr>
        <p:spPr>
          <a:xfrm>
            <a:off x="409574" y="3243553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Recursos del territorio que utiliza la empresa / proyecto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FCDDBA-D9EB-8CF0-3FD2-4CD4BC0F3E9B}"/>
              </a:ext>
            </a:extLst>
          </p:cNvPr>
          <p:cNvSpPr/>
          <p:nvPr/>
        </p:nvSpPr>
        <p:spPr>
          <a:xfrm>
            <a:off x="409575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Competencia / Productos sustitutos:</a:t>
            </a:r>
          </a:p>
        </p:txBody>
      </p:sp>
      <p:graphicFrame>
        <p:nvGraphicFramePr>
          <p:cNvPr id="6" name="Google Shape;99;p2">
            <a:extLst>
              <a:ext uri="{FF2B5EF4-FFF2-40B4-BE49-F238E27FC236}">
                <a16:creationId xmlns:a16="http://schemas.microsoft.com/office/drawing/2014/main" id="{80FDCA89-266D-1766-7E1E-4250D4CA1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781715"/>
              </p:ext>
            </p:extLst>
          </p:nvPr>
        </p:nvGraphicFramePr>
        <p:xfrm>
          <a:off x="400049" y="3646249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Utilizamos materias primas locales, como hortalizas cultivadas en la región, aceitunas de nuestros olivares y leche de ganaderías cercanas.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0802D427-36C8-830C-357E-48DD1496C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641273"/>
              </p:ext>
            </p:extLst>
          </p:nvPr>
        </p:nvGraphicFramePr>
        <p:xfrm>
          <a:off x="400049" y="5244330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Competimos con otras empresas de alimentos artesanales y productos gourmet en el mercado local y regional.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Lo que nos diferencia de la competencia es nuestra cercanía con el cliente y nuestra agilidad en el servicio.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19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Información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oogle Shape;99;p2">
            <a:extLst>
              <a:ext uri="{FF2B5EF4-FFF2-40B4-BE49-F238E27FC236}">
                <a16:creationId xmlns:a16="http://schemas.microsoft.com/office/drawing/2014/main" id="{D221D01A-67C4-C159-C1E5-F50D921480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3960734"/>
              </p:ext>
            </p:extLst>
          </p:nvPr>
        </p:nvGraphicFramePr>
        <p:xfrm>
          <a:off x="400050" y="1673227"/>
          <a:ext cx="1134427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Nuestras principales ventajas competitivas incluyen la calidad y autenticidad de nuestros productos, así como nuestro compromiso con la sostenibilidad y el apoyo a la comunidad local.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E7B1D199-D820-E2BE-FAE7-ED104206A62A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Ventajas competitivas: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AAE419A-1DB5-7CFA-E5F0-031281F2EADC}"/>
              </a:ext>
            </a:extLst>
          </p:cNvPr>
          <p:cNvSpPr/>
          <p:nvPr/>
        </p:nvSpPr>
        <p:spPr>
          <a:xfrm>
            <a:off x="409574" y="3243553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Innovación que propone la actividad del proyecto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FCDDBA-D9EB-8CF0-3FD2-4CD4BC0F3E9B}"/>
              </a:ext>
            </a:extLst>
          </p:cNvPr>
          <p:cNvSpPr/>
          <p:nvPr/>
        </p:nvSpPr>
        <p:spPr>
          <a:xfrm>
            <a:off x="409575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Generación de empleo futura del proyecto / empresa</a:t>
            </a:r>
          </a:p>
        </p:txBody>
      </p:sp>
      <p:graphicFrame>
        <p:nvGraphicFramePr>
          <p:cNvPr id="6" name="Google Shape;99;p2">
            <a:extLst>
              <a:ext uri="{FF2B5EF4-FFF2-40B4-BE49-F238E27FC236}">
                <a16:creationId xmlns:a16="http://schemas.microsoft.com/office/drawing/2014/main" id="{80FDCA89-266D-1766-7E1E-4250D4CA1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8344966"/>
              </p:ext>
            </p:extLst>
          </p:nvPr>
        </p:nvGraphicFramePr>
        <p:xfrm>
          <a:off x="400049" y="3646249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Innovamos en la elaboración de nuestros productos mediante la combinación de recetas tradicionales con técnicas modernas, lo que nos permite ofrecer productos únicos y de alta calidad.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0802D427-36C8-830C-357E-48DD1496C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997380"/>
              </p:ext>
            </p:extLst>
          </p:nvPr>
        </p:nvGraphicFramePr>
        <p:xfrm>
          <a:off x="400049" y="5244330"/>
          <a:ext cx="1134427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Esperamos aumentar nuestro equipo en los próximos años a medida que expandimos nuestras operaciones y aumenta la demanda de nuestros productos, brindando así oportunidades de empleo adicionales en la comunidad.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82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Situación financiera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oogle Shape;99;p2">
            <a:extLst>
              <a:ext uri="{FF2B5EF4-FFF2-40B4-BE49-F238E27FC236}">
                <a16:creationId xmlns:a16="http://schemas.microsoft.com/office/drawing/2014/main" id="{979846A9-3623-46C0-95B7-345BC6462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908989"/>
              </p:ext>
            </p:extLst>
          </p:nvPr>
        </p:nvGraphicFramePr>
        <p:xfrm>
          <a:off x="400050" y="1673227"/>
          <a:ext cx="541972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En caso de que las hubiese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0813EE2B-73D3-4447-2560-63898A38162C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Inversiones recibidas hasta la fecha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5E33ABB-43F5-7F4C-6805-20255B094EDA}"/>
              </a:ext>
            </a:extLst>
          </p:cNvPr>
          <p:cNvSpPr/>
          <p:nvPr/>
        </p:nvSpPr>
        <p:spPr>
          <a:xfrm>
            <a:off x="409574" y="3243553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Subvenciones recibidas hasta la fecha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1450D0A-3CE6-8748-5136-3812B9FEAD98}"/>
              </a:ext>
            </a:extLst>
          </p:cNvPr>
          <p:cNvSpPr/>
          <p:nvPr/>
        </p:nvSpPr>
        <p:spPr>
          <a:xfrm>
            <a:off x="409575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Subvenciones solicitadas hasta la fecha</a:t>
            </a:r>
          </a:p>
        </p:txBody>
      </p:sp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19FA6D8E-44AE-A0D0-8746-BAC23FF7F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6671094"/>
              </p:ext>
            </p:extLst>
          </p:nvPr>
        </p:nvGraphicFramePr>
        <p:xfrm>
          <a:off x="400049" y="3646249"/>
          <a:ext cx="541972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En caso de que las hubiese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ES" sz="9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  <a:sym typeface="Arial"/>
                      </a:endParaRP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Google Shape;99;p2">
            <a:extLst>
              <a:ext uri="{FF2B5EF4-FFF2-40B4-BE49-F238E27FC236}">
                <a16:creationId xmlns:a16="http://schemas.microsoft.com/office/drawing/2014/main" id="{D0F012C8-8ADD-A939-65BF-C28D21FC8A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047572"/>
              </p:ext>
            </p:extLst>
          </p:nvPr>
        </p:nvGraphicFramePr>
        <p:xfrm>
          <a:off x="400049" y="5244330"/>
          <a:ext cx="541972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En caso de que las hubiese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Google Shape;99;p2">
            <a:extLst>
              <a:ext uri="{FF2B5EF4-FFF2-40B4-BE49-F238E27FC236}">
                <a16:creationId xmlns:a16="http://schemas.microsoft.com/office/drawing/2014/main" id="{583F904B-EF8A-1501-1EB7-DE06E62538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27869"/>
              </p:ext>
            </p:extLst>
          </p:nvPr>
        </p:nvGraphicFramePr>
        <p:xfrm>
          <a:off x="6372228" y="1673227"/>
          <a:ext cx="5419725" cy="1415280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528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En caso de que las hubiese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Rectángulo 18">
            <a:extLst>
              <a:ext uri="{FF2B5EF4-FFF2-40B4-BE49-F238E27FC236}">
                <a16:creationId xmlns:a16="http://schemas.microsoft.com/office/drawing/2014/main" id="{F7726151-4428-0BC9-6970-1A51ECA59414}"/>
              </a:ext>
            </a:extLst>
          </p:cNvPr>
          <p:cNvSpPr/>
          <p:nvPr/>
        </p:nvSpPr>
        <p:spPr>
          <a:xfrm>
            <a:off x="6381753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Aportaciones de capital realizadas por los socios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B923477-EDAC-F890-8E50-47F20BD1B96C}"/>
              </a:ext>
            </a:extLst>
          </p:cNvPr>
          <p:cNvSpPr/>
          <p:nvPr/>
        </p:nvSpPr>
        <p:spPr>
          <a:xfrm>
            <a:off x="6381752" y="3243553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¿La compañía ha iniciado la actividad económica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827FE0CD-12D8-A4C7-B51C-B5D14AE8BE31}"/>
              </a:ext>
            </a:extLst>
          </p:cNvPr>
          <p:cNvSpPr/>
          <p:nvPr/>
        </p:nvSpPr>
        <p:spPr>
          <a:xfrm>
            <a:off x="6381753" y="4841632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Facturación 2023</a:t>
            </a:r>
          </a:p>
        </p:txBody>
      </p:sp>
      <p:graphicFrame>
        <p:nvGraphicFramePr>
          <p:cNvPr id="24" name="Google Shape;99;p2">
            <a:extLst>
              <a:ext uri="{FF2B5EF4-FFF2-40B4-BE49-F238E27FC236}">
                <a16:creationId xmlns:a16="http://schemas.microsoft.com/office/drawing/2014/main" id="{A59442B8-B1DC-E321-988E-2A7C2F33D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013953"/>
              </p:ext>
            </p:extLst>
          </p:nvPr>
        </p:nvGraphicFramePr>
        <p:xfrm>
          <a:off x="6372227" y="3646249"/>
          <a:ext cx="541972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SI / NO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" name="Google Shape;99;p2">
            <a:extLst>
              <a:ext uri="{FF2B5EF4-FFF2-40B4-BE49-F238E27FC236}">
                <a16:creationId xmlns:a16="http://schemas.microsoft.com/office/drawing/2014/main" id="{BC50B34C-7FC4-4FE1-D6C1-FCA7FF518C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724675"/>
              </p:ext>
            </p:extLst>
          </p:nvPr>
        </p:nvGraphicFramePr>
        <p:xfrm>
          <a:off x="6372227" y="5244330"/>
          <a:ext cx="5419725" cy="104033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541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403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Volumen de ingresos en el último año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67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Objetivos del proyecto / empresa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0813EE2B-73D3-4447-2560-63898A38162C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Objetivos cualitativos a corto / medio / largo plazo</a:t>
            </a:r>
          </a:p>
        </p:txBody>
      </p:sp>
      <p:graphicFrame>
        <p:nvGraphicFramePr>
          <p:cNvPr id="3" name="Google Shape;99;p2">
            <a:extLst>
              <a:ext uri="{FF2B5EF4-FFF2-40B4-BE49-F238E27FC236}">
                <a16:creationId xmlns:a16="http://schemas.microsoft.com/office/drawing/2014/main" id="{D1349189-4E3B-AA3B-8220-6500EDAD3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117368"/>
              </p:ext>
            </p:extLst>
          </p:nvPr>
        </p:nvGraphicFramePr>
        <p:xfrm>
          <a:off x="400050" y="1673226"/>
          <a:ext cx="11344275" cy="1755774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5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ES" sz="9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Corto plazo: Consolidar nuestra marca en el mercado local y establecer alianzas con tiendas de productos gourmet y mercados locales.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Medio plazo: Ampliar nuestra distribución a nivel regional y fortalecer nuestra presencia en ferias y eventos gastronómicos.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Largo plazo: Expandir nuestras operaciones a nivel nacional e internacional, promoviendo la imagen de la región como destino gastronómico de calidad.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288DE423-C2B2-61F3-D844-D34609B385E1}"/>
              </a:ext>
            </a:extLst>
          </p:cNvPr>
          <p:cNvSpPr/>
          <p:nvPr/>
        </p:nvSpPr>
        <p:spPr>
          <a:xfrm>
            <a:off x="409574" y="3614450"/>
            <a:ext cx="5419725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Objetivos en favor del territorio rural</a:t>
            </a:r>
          </a:p>
        </p:txBody>
      </p:sp>
      <p:graphicFrame>
        <p:nvGraphicFramePr>
          <p:cNvPr id="9" name="Google Shape;99;p2">
            <a:extLst>
              <a:ext uri="{FF2B5EF4-FFF2-40B4-BE49-F238E27FC236}">
                <a16:creationId xmlns:a16="http://schemas.microsoft.com/office/drawing/2014/main" id="{69FD70B2-2711-A2E0-FD0C-E1204FAAF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2269440"/>
              </p:ext>
            </p:extLst>
          </p:nvPr>
        </p:nvGraphicFramePr>
        <p:xfrm>
          <a:off x="400049" y="4017146"/>
          <a:ext cx="11344275" cy="1783577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8357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ES" sz="9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Contribuir al desarrollo económico y social del pueblo de Almedina y la comarca de Sierra de Alcaraz mediante la creación de empleo y el impulso a la agricultura local.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Fomentar el turismo gastronómico en la región, destacando la riqueza culinaria y cultural del territorio rural.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902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2101BEF-08E6-AA8D-1064-FF10FA8D06F8}"/>
              </a:ext>
            </a:extLst>
          </p:cNvPr>
          <p:cNvSpPr/>
          <p:nvPr/>
        </p:nvSpPr>
        <p:spPr>
          <a:xfrm>
            <a:off x="409575" y="790575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rgbClr val="0A92DD"/>
                </a:solidFill>
              </a:rPr>
              <a:t>Equipo de trabajo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60846B1-A351-76EE-B3B4-1C445EECC951}"/>
              </a:ext>
            </a:extLst>
          </p:cNvPr>
          <p:cNvCxnSpPr/>
          <p:nvPr/>
        </p:nvCxnSpPr>
        <p:spPr>
          <a:xfrm>
            <a:off x="400050" y="1057275"/>
            <a:ext cx="11344275" cy="0"/>
          </a:xfrm>
          <a:prstGeom prst="line">
            <a:avLst/>
          </a:prstGeom>
          <a:ln w="19050">
            <a:solidFill>
              <a:srgbClr val="0A92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0813EE2B-73D3-4447-2560-63898A38162C}"/>
              </a:ext>
            </a:extLst>
          </p:cNvPr>
          <p:cNvSpPr/>
          <p:nvPr/>
        </p:nvSpPr>
        <p:spPr>
          <a:xfrm>
            <a:off x="409575" y="1270531"/>
            <a:ext cx="4076700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u="sng" dirty="0">
                <a:solidFill>
                  <a:schemeClr val="tx1"/>
                </a:solidFill>
              </a:rPr>
              <a:t>Describir el equipo al frente del proyecto</a:t>
            </a:r>
          </a:p>
        </p:txBody>
      </p:sp>
      <p:graphicFrame>
        <p:nvGraphicFramePr>
          <p:cNvPr id="2" name="Google Shape;99;p2">
            <a:extLst>
              <a:ext uri="{FF2B5EF4-FFF2-40B4-BE49-F238E27FC236}">
                <a16:creationId xmlns:a16="http://schemas.microsoft.com/office/drawing/2014/main" id="{61DAC470-A241-27CF-2BEB-C4A798336F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520859"/>
              </p:ext>
            </p:extLst>
          </p:nvPr>
        </p:nvGraphicFramePr>
        <p:xfrm>
          <a:off x="400050" y="1673227"/>
          <a:ext cx="11344275" cy="3841748"/>
        </p:xfrm>
        <a:graphic>
          <a:graphicData uri="http://schemas.openxmlformats.org/drawingml/2006/table">
            <a:tbl>
              <a:tblPr>
                <a:noFill/>
                <a:tableStyleId>{75536A9B-542B-482A-89A2-DC0833394E70}</a:tableStyleId>
              </a:tblPr>
              <a:tblGrid>
                <a:gridCol w="11344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17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Ejemplo: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ES" sz="9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José Martínez García: Fundador y director ejecutivo. Con experiencia en el sector agroalimentario y un profundo conocimiento de la agricultura local.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María López Sánchez: </a:t>
                      </a:r>
                      <a:r>
                        <a:rPr lang="es-ES" sz="900" b="0" i="0" u="none" strike="noStrike" cap="none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Co-fundadora</a:t>
                      </a:r>
                      <a:r>
                        <a:rPr lang="es-ES" sz="900" b="0" i="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  <a:sym typeface="Arial"/>
                        </a:rPr>
                        <a:t> y responsable de producción. Experta en técnicas de conservación de alimentos y gestión de procesos de producción artesanal.</a:t>
                      </a:r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0576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967</Words>
  <Application>Microsoft Office PowerPoint</Application>
  <PresentationFormat>Panorámica</PresentationFormat>
  <Paragraphs>92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Graciela Delgado</dc:creator>
  <cp:lastModifiedBy>Carlos Ramos</cp:lastModifiedBy>
  <cp:revision>8</cp:revision>
  <dcterms:created xsi:type="dcterms:W3CDTF">2023-04-19T10:40:25Z</dcterms:created>
  <dcterms:modified xsi:type="dcterms:W3CDTF">2024-05-16T13:24:01Z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c11c9e-624c-4a75-9f78-0989052ff6ea_Enabled">
    <vt:lpwstr>true</vt:lpwstr>
  </property>
  <property fmtid="{D5CDD505-2E9C-101B-9397-08002B2CF9AE}" pid="3" name="MSIP_Label_c2c11c9e-624c-4a75-9f78-0989052ff6ea_SetDate">
    <vt:lpwstr>2023-09-27T10:38:37Z</vt:lpwstr>
  </property>
  <property fmtid="{D5CDD505-2E9C-101B-9397-08002B2CF9AE}" pid="4" name="MSIP_Label_c2c11c9e-624c-4a75-9f78-0989052ff6ea_Method">
    <vt:lpwstr>Privileged</vt:lpwstr>
  </property>
  <property fmtid="{D5CDD505-2E9C-101B-9397-08002B2CF9AE}" pid="5" name="MSIP_Label_c2c11c9e-624c-4a75-9f78-0989052ff6ea_Name">
    <vt:lpwstr>c2c11c9e-624c-4a75-9f78-0989052ff6ea</vt:lpwstr>
  </property>
  <property fmtid="{D5CDD505-2E9C-101B-9397-08002B2CF9AE}" pid="6" name="MSIP_Label_c2c11c9e-624c-4a75-9f78-0989052ff6ea_SiteId">
    <vt:lpwstr>5df31d35-3ba9-481e-a3c8-ff9be3ee783b</vt:lpwstr>
  </property>
  <property fmtid="{D5CDD505-2E9C-101B-9397-08002B2CF9AE}" pid="7" name="MSIP_Label_c2c11c9e-624c-4a75-9f78-0989052ff6ea_ActionId">
    <vt:lpwstr>17114b44-7b65-4657-8868-6442fe1c2473</vt:lpwstr>
  </property>
  <property fmtid="{D5CDD505-2E9C-101B-9397-08002B2CF9AE}" pid="8" name="MSIP_Label_c2c11c9e-624c-4a75-9f78-0989052ff6ea_ContentBits">
    <vt:lpwstr>0</vt:lpwstr>
  </property>
</Properties>
</file>